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14"/>
  </p:notesMasterIdLst>
  <p:handoutMasterIdLst>
    <p:handoutMasterId r:id="rId15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6" r:id="rId10"/>
    <p:sldId id="267" r:id="rId11"/>
    <p:sldId id="268" r:id="rId12"/>
    <p:sldId id="265" r:id="rId13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4831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9643" autoAdjust="0"/>
  </p:normalViewPr>
  <p:slideViewPr>
    <p:cSldViewPr snapToGrid="0">
      <p:cViewPr varScale="1">
        <p:scale>
          <a:sx n="101" d="100"/>
          <a:sy n="101" d="100"/>
        </p:scale>
        <p:origin x="81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9AB367-4F4F-4B4E-B664-7C9EFBF8EAFA}" type="datetimeFigureOut">
              <a:rPr lang="fr-FR" smtClean="0"/>
              <a:t>12/01/2016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16E262-CD6F-4E06-95C8-D1497B4E2AC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7805641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044BD5-32A3-444A-AE13-1EDB74E985EF}" type="datetimeFigureOut">
              <a:rPr lang="fr-FR" smtClean="0"/>
              <a:t>12/01/2016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8CBD9F-C2CF-47AA-A28A-58BCBA56171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7039195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8CBD9F-C2CF-47AA-A28A-58BCBA561713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383145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8CBD9F-C2CF-47AA-A28A-58BCBA561713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537721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W/         </a:t>
            </a:r>
            <a:r>
              <a:rPr lang="fr-FR" dirty="0" smtClean="0">
                <a:sym typeface="Wingdings" panose="05000000000000000000" pitchFamily="2" charset="2"/>
              </a:rPr>
              <a:t></a:t>
            </a:r>
            <a:r>
              <a:rPr lang="fr-FR" baseline="0" dirty="0" smtClean="0">
                <a:sym typeface="Wingdings" panose="05000000000000000000" pitchFamily="2" charset="2"/>
              </a:rPr>
              <a:t>        </a:t>
            </a:r>
            <a:r>
              <a:rPr lang="fr-FR" dirty="0" smtClean="0"/>
              <a:t>FONCTIONALITER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8CBD9F-C2CF-47AA-A28A-58BCBA561713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468331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fr-FR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fr-FR" sz="1200" b="1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 </a:t>
            </a:r>
            <a:r>
              <a:rPr lang="fr-F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lua</a:t>
            </a:r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ne se compile pas, il est plus facile a lire et modifier, on peut l'utiliser pour prototyper. Ou pour faire du code de haut niveau, comme du code </a:t>
            </a:r>
            <a:r>
              <a:rPr lang="fr-F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gameplay</a:t>
            </a:r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br>
              <a:rPr lang="fr-F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 moteur du jeu fournit des briques que le LUA assemble a sa manière</a:t>
            </a:r>
            <a:endParaRPr lang="fr-F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8CBD9F-C2CF-47AA-A28A-58BCBA561713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279870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2 fonction </a:t>
            </a:r>
            <a:r>
              <a:rPr lang="fr-FR" dirty="0" err="1" smtClean="0"/>
              <a:t>executer</a:t>
            </a:r>
            <a:r>
              <a:rPr lang="fr-FR" dirty="0" smtClean="0"/>
              <a:t> </a:t>
            </a:r>
            <a:r>
              <a:rPr lang="fr-FR" dirty="0" err="1" smtClean="0"/>
              <a:t>polacing</a:t>
            </a:r>
            <a:r>
              <a:rPr lang="fr-FR" dirty="0" smtClean="0"/>
              <a:t> au début</a:t>
            </a:r>
          </a:p>
          <a:p>
            <a:r>
              <a:rPr lang="fr-FR" dirty="0" smtClean="0"/>
              <a:t>Main en</a:t>
            </a:r>
            <a:r>
              <a:rPr lang="fr-FR" baseline="0" dirty="0" smtClean="0"/>
              <a:t> suite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8CBD9F-C2CF-47AA-A28A-58BCBA561713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381402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fr-FR" smtClean="0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DB56E-AFC9-41AF-9613-43757F95F6A7}" type="datetime1">
              <a:rPr lang="fr-FR" smtClean="0"/>
              <a:t>12/01/2016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265EC-19DC-4B54-B757-504E897DE7EF}" type="slidenum">
              <a:rPr lang="fr-FR" smtClean="0"/>
              <a:t>‹N°›</a:t>
            </a:fld>
            <a:endParaRPr lang="fr-FR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36830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B4D4CF-1447-4556-9695-9E185101B031}" type="datetime1">
              <a:rPr lang="fr-FR" smtClean="0"/>
              <a:t>12/01/2016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265EC-19DC-4B54-B757-504E897DE7E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022858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0FA49-9A7D-4463-B3C4-B9FE94981F28}" type="datetime1">
              <a:rPr lang="fr-FR" smtClean="0"/>
              <a:t>12/01/2016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265EC-19DC-4B54-B757-504E897DE7E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310423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8AEDF-18A9-4147-B39D-08A14BD0C249}" type="datetime1">
              <a:rPr lang="fr-FR" smtClean="0"/>
              <a:t>12/01/2016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265EC-19DC-4B54-B757-504E897DE7E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542623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4115E-A533-44A9-A318-4AD19F56C6C3}" type="datetime1">
              <a:rPr lang="fr-FR" smtClean="0"/>
              <a:t>12/01/2016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265EC-19DC-4B54-B757-504E897DE7EF}" type="slidenum">
              <a:rPr lang="fr-FR" smtClean="0"/>
              <a:t>‹N°›</a:t>
            </a:fld>
            <a:endParaRPr lang="fr-FR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18742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1A4522-5A4F-4616-905A-F886BBA580FA}" type="datetime1">
              <a:rPr lang="fr-FR" smtClean="0"/>
              <a:t>12/01/2016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265EC-19DC-4B54-B757-504E897DE7E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790363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9ECCA-F984-4B25-8B0F-6522D30A9A57}" type="datetime1">
              <a:rPr lang="fr-FR" smtClean="0"/>
              <a:t>12/01/2016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265EC-19DC-4B54-B757-504E897DE7E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196432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F1DE4F-0AB6-40E0-9131-3C1D933C7107}" type="datetime1">
              <a:rPr lang="fr-FR" smtClean="0"/>
              <a:t>12/01/2016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265EC-19DC-4B54-B757-504E897DE7E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567914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D6BAD-8230-41F9-A7C4-417491DC96A7}" type="datetime1">
              <a:rPr lang="fr-FR" smtClean="0"/>
              <a:t>12/01/2016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265EC-19DC-4B54-B757-504E897DE7E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823569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BA9E918F-A42F-46F6-85D6-A06B3B56908B}" type="datetime1">
              <a:rPr lang="fr-FR" smtClean="0"/>
              <a:t>12/01/2016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17265EC-19DC-4B54-B757-504E897DE7E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51859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2F1F8-C731-44E8-9C90-5C75FBC3F0E0}" type="datetime1">
              <a:rPr lang="fr-FR" smtClean="0"/>
              <a:t>12/01/2016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265EC-19DC-4B54-B757-504E897DE7E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913687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651E5C42-271C-4397-8D9F-F18F0220C2CC}" type="datetime1">
              <a:rPr lang="fr-FR" smtClean="0"/>
              <a:t>12/01/2016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217265EC-19DC-4B54-B757-504E897DE7EF}" type="slidenum">
              <a:rPr lang="fr-FR" smtClean="0"/>
              <a:t>‹N°›</a:t>
            </a:fld>
            <a:endParaRPr lang="fr-FR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48071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err="1"/>
              <a:t>Tactics</a:t>
            </a:r>
            <a:r>
              <a:rPr lang="fr-FR" dirty="0"/>
              <a:t> </a:t>
            </a:r>
            <a:r>
              <a:rPr lang="fr-FR" dirty="0" err="1"/>
              <a:t>Arena</a:t>
            </a:r>
            <a:r>
              <a:rPr lang="fr-FR" dirty="0"/>
              <a:t> </a:t>
            </a:r>
            <a:r>
              <a:rPr lang="fr-FR" dirty="0" err="1"/>
              <a:t>Like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sz="1800" dirty="0"/>
              <a:t>CHAMPION </a:t>
            </a:r>
            <a:r>
              <a:rPr lang="fr-FR" sz="1600" dirty="0" smtClean="0"/>
              <a:t>pierre</a:t>
            </a:r>
            <a:r>
              <a:rPr lang="fr-FR" sz="1800" dirty="0" smtClean="0"/>
              <a:t>, </a:t>
            </a:r>
            <a:r>
              <a:rPr lang="fr-FR" sz="1800" dirty="0"/>
              <a:t>LAVILLE </a:t>
            </a:r>
            <a:r>
              <a:rPr lang="fr-FR" sz="1600" dirty="0"/>
              <a:t>Martin</a:t>
            </a:r>
            <a:r>
              <a:rPr lang="fr-FR" sz="1800" dirty="0"/>
              <a:t>, MOK </a:t>
            </a:r>
            <a:r>
              <a:rPr lang="fr-FR" sz="1600" dirty="0" err="1"/>
              <a:t>Modira</a:t>
            </a:r>
            <a:endParaRPr lang="fr-FR" sz="1600" dirty="0"/>
          </a:p>
          <a:p>
            <a:r>
              <a:rPr lang="fr-FR" sz="1800" dirty="0"/>
              <a:t>L2 SPI Informatique 2015-2016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68876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IA vs IA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265EC-19DC-4B54-B757-504E897DE7EF}" type="slidenum">
              <a:rPr lang="fr-FR" smtClean="0"/>
              <a:t>10</a:t>
            </a:fld>
            <a:endParaRPr lang="fr-FR"/>
          </a:p>
        </p:txBody>
      </p:sp>
      <p:sp>
        <p:nvSpPr>
          <p:cNvPr id="7" name="ZoneTexte 6"/>
          <p:cNvSpPr txBox="1"/>
          <p:nvPr/>
        </p:nvSpPr>
        <p:spPr>
          <a:xfrm>
            <a:off x="5640070" y="3595701"/>
            <a:ext cx="14427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54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VS</a:t>
            </a:r>
            <a:endParaRPr lang="fr-FR" sz="54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 rotWithShape="1">
          <a:blip r:embed="rId3"/>
          <a:srcRect l="67594" t="10278" r="21437" b="55555"/>
          <a:stretch/>
        </p:blipFill>
        <p:spPr>
          <a:xfrm>
            <a:off x="6955155" y="1849398"/>
            <a:ext cx="4200525" cy="4415936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 rotWithShape="1">
          <a:blip r:embed="rId4"/>
          <a:srcRect l="67642" t="10278" r="20023" b="51111"/>
          <a:stretch/>
        </p:blipFill>
        <p:spPr>
          <a:xfrm>
            <a:off x="1132114" y="1849398"/>
            <a:ext cx="4180115" cy="4415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116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SDL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265EC-19DC-4B54-B757-504E897DE7EF}" type="slidenum">
              <a:rPr lang="fr-FR" smtClean="0"/>
              <a:t>11</a:t>
            </a:fld>
            <a:endParaRPr lang="fr-FR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2"/>
          <a:srcRect l="64000" t="13263" r="16393" b="60494"/>
          <a:stretch/>
        </p:blipFill>
        <p:spPr>
          <a:xfrm>
            <a:off x="599623" y="1974395"/>
            <a:ext cx="5276746" cy="238366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679535" y="3307873"/>
            <a:ext cx="3305175" cy="13538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/>
          <p:cNvSpPr/>
          <p:nvPr/>
        </p:nvSpPr>
        <p:spPr>
          <a:xfrm>
            <a:off x="2787877" y="2041070"/>
            <a:ext cx="3305175" cy="12668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 rotWithShape="1">
          <a:blip r:embed="rId3"/>
          <a:srcRect l="64031" t="13610" r="16281" b="58334"/>
          <a:stretch/>
        </p:blipFill>
        <p:spPr>
          <a:xfrm>
            <a:off x="5685302" y="1950491"/>
            <a:ext cx="5227772" cy="2514309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7850505" y="2809803"/>
            <a:ext cx="3305175" cy="16881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/>
          <p:cNvSpPr/>
          <p:nvPr/>
        </p:nvSpPr>
        <p:spPr>
          <a:xfrm>
            <a:off x="7850505" y="1753519"/>
            <a:ext cx="3515995" cy="12668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 rotWithShape="1">
          <a:blip r:embed="rId4"/>
          <a:srcRect l="24000" t="47778" r="65500" b="44722"/>
          <a:stretch/>
        </p:blipFill>
        <p:spPr>
          <a:xfrm>
            <a:off x="46143" y="4595097"/>
            <a:ext cx="5637947" cy="1359148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 rotWithShape="1">
          <a:blip r:embed="rId5"/>
          <a:srcRect l="71907" t="22829" r="16562" b="71667"/>
          <a:stretch/>
        </p:blipFill>
        <p:spPr>
          <a:xfrm>
            <a:off x="5814653" y="4862032"/>
            <a:ext cx="5397830" cy="869571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5576960" y="1830403"/>
            <a:ext cx="6234040" cy="41238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53850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6" dur="8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Conclusion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-"/>
            </a:pPr>
            <a:r>
              <a:rPr lang="fr-FR" dirty="0" smtClean="0"/>
              <a:t> Jeu fonctionnel</a:t>
            </a:r>
          </a:p>
          <a:p>
            <a:pPr>
              <a:buFont typeface="Arial" panose="020B0604020202020204" pitchFamily="34" charset="0"/>
              <a:buChar char="-"/>
            </a:pPr>
            <a:r>
              <a:rPr lang="fr-FR" dirty="0"/>
              <a:t> </a:t>
            </a:r>
            <a:r>
              <a:rPr lang="fr-FR" dirty="0" smtClean="0"/>
              <a:t>Code commenté et réutilisable</a:t>
            </a:r>
          </a:p>
          <a:p>
            <a:pPr>
              <a:buFont typeface="Arial" panose="020B0604020202020204" pitchFamily="34" charset="0"/>
              <a:buChar char="-"/>
            </a:pPr>
            <a:r>
              <a:rPr lang="fr-FR" dirty="0" smtClean="0"/>
              <a:t> Communication </a:t>
            </a:r>
            <a:r>
              <a:rPr lang="fr-FR" dirty="0"/>
              <a:t>et compréhension de </a:t>
            </a:r>
            <a:r>
              <a:rPr lang="fr-FR" dirty="0" smtClean="0"/>
              <a:t>groupe</a:t>
            </a:r>
            <a:endParaRPr lang="fr-FR" dirty="0"/>
          </a:p>
          <a:p>
            <a:pPr>
              <a:buFont typeface="Arial" panose="020B0604020202020204" pitchFamily="34" charset="0"/>
              <a:buChar char="-"/>
            </a:pPr>
            <a:r>
              <a:rPr lang="fr-FR" dirty="0" smtClean="0"/>
              <a:t> Gestion </a:t>
            </a:r>
            <a:r>
              <a:rPr lang="fr-FR" dirty="0"/>
              <a:t>du </a:t>
            </a:r>
            <a:r>
              <a:rPr lang="fr-FR" dirty="0" smtClean="0"/>
              <a:t>temps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265EC-19DC-4B54-B757-504E897DE7EF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86081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Introduction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-"/>
            </a:pPr>
            <a:r>
              <a:rPr lang="fr-FR" dirty="0" smtClean="0"/>
              <a:t> </a:t>
            </a:r>
            <a:r>
              <a:rPr lang="fr-FR" sz="2800" dirty="0" smtClean="0"/>
              <a:t>Qu’est </a:t>
            </a:r>
            <a:r>
              <a:rPr lang="fr-FR" sz="2800" dirty="0"/>
              <a:t>ce que c’est </a:t>
            </a:r>
            <a:r>
              <a:rPr lang="fr-FR" sz="2800" dirty="0" smtClean="0"/>
              <a:t>?</a:t>
            </a:r>
          </a:p>
          <a:p>
            <a:pPr lvl="1">
              <a:buFont typeface="Arial" panose="020B0604020202020204" pitchFamily="34" charset="0"/>
              <a:buChar char="-"/>
            </a:pPr>
            <a:r>
              <a:rPr lang="fr-FR" sz="2400" dirty="0"/>
              <a:t>Jeu de : </a:t>
            </a:r>
          </a:p>
          <a:p>
            <a:pPr lvl="2">
              <a:buFont typeface="Arial" panose="020B0604020202020204" pitchFamily="34" charset="0"/>
              <a:buChar char="-"/>
            </a:pPr>
            <a:r>
              <a:rPr lang="fr-FR" sz="1800" dirty="0"/>
              <a:t>Stratégie</a:t>
            </a:r>
          </a:p>
          <a:p>
            <a:pPr lvl="2">
              <a:buFont typeface="Arial" panose="020B0604020202020204" pitchFamily="34" charset="0"/>
              <a:buChar char="-"/>
            </a:pPr>
            <a:r>
              <a:rPr lang="fr-FR" sz="1800" dirty="0"/>
              <a:t>Tour par tour</a:t>
            </a:r>
          </a:p>
          <a:p>
            <a:pPr lvl="2">
              <a:buFont typeface="Arial" panose="020B0604020202020204" pitchFamily="34" charset="0"/>
              <a:buChar char="-"/>
            </a:pPr>
            <a:r>
              <a:rPr lang="fr-FR" sz="1800" dirty="0" smtClean="0"/>
              <a:t>Duel</a:t>
            </a:r>
          </a:p>
          <a:p>
            <a:pPr marL="91440" lvl="1" indent="-91440">
              <a:spcBef>
                <a:spcPts val="1200"/>
              </a:spcBef>
              <a:spcAft>
                <a:spcPts val="200"/>
              </a:spcAft>
              <a:buSzPct val="100000"/>
              <a:buFont typeface="Arial" panose="020B0604020202020204" pitchFamily="34" charset="0"/>
              <a:buChar char="-"/>
            </a:pPr>
            <a:r>
              <a:rPr lang="fr-FR" dirty="0"/>
              <a:t> </a:t>
            </a:r>
            <a:r>
              <a:rPr lang="fr-FR" sz="2800" dirty="0"/>
              <a:t>Répartition des </a:t>
            </a:r>
            <a:r>
              <a:rPr lang="fr-FR" sz="2800" dirty="0" smtClean="0"/>
              <a:t>tâches</a:t>
            </a:r>
            <a:endParaRPr lang="fr-FR" dirty="0" smtClean="0"/>
          </a:p>
          <a:p>
            <a:pPr>
              <a:buFont typeface="Arial" panose="020B0604020202020204" pitchFamily="34" charset="0"/>
              <a:buChar char="-"/>
            </a:pPr>
            <a:endParaRPr lang="fr-FR" dirty="0"/>
          </a:p>
          <a:p>
            <a:endParaRPr lang="fr-FR" dirty="0"/>
          </a:p>
        </p:txBody>
      </p:sp>
      <p:pic>
        <p:nvPicPr>
          <p:cNvPr id="1026" name="Picture 2" descr="Afficher l'image d'origin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3361" y="1882804"/>
            <a:ext cx="5626443" cy="4219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265EC-19DC-4B54-B757-504E897DE7EF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33603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Outils de </a:t>
            </a:r>
            <a:r>
              <a:rPr lang="fr-FR" dirty="0"/>
              <a:t>travail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265EC-19DC-4B54-B757-504E897DE7EF}" type="slidenum">
              <a:rPr lang="fr-FR" smtClean="0"/>
              <a:t>3</a:t>
            </a:fld>
            <a:endParaRPr lang="fr-FR"/>
          </a:p>
        </p:txBody>
      </p:sp>
      <p:sp>
        <p:nvSpPr>
          <p:cNvPr id="9" name="Espace réservé du contenu 2"/>
          <p:cNvSpPr txBox="1">
            <a:spLocks/>
          </p:cNvSpPr>
          <p:nvPr/>
        </p:nvSpPr>
        <p:spPr>
          <a:xfrm>
            <a:off x="1097280" y="1891042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  <a:buFont typeface="Arial" panose="020B0604020202020204" pitchFamily="34" charset="0"/>
              <a:buChar char="-"/>
            </a:pPr>
            <a:r>
              <a:rPr lang="fr-FR" sz="2800" dirty="0" smtClean="0"/>
              <a:t>Git – </a:t>
            </a:r>
            <a:r>
              <a:rPr lang="fr-FR" sz="2800" dirty="0" err="1" smtClean="0"/>
              <a:t>GitHub</a:t>
            </a:r>
            <a:endParaRPr lang="fr-FR" sz="2800" dirty="0" smtClean="0"/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-"/>
            </a:pPr>
            <a:r>
              <a:rPr lang="fr-FR" sz="2800" dirty="0" err="1"/>
              <a:t>Travis</a:t>
            </a:r>
            <a:r>
              <a:rPr lang="fr-FR" sz="2800" dirty="0"/>
              <a:t> </a:t>
            </a:r>
            <a:r>
              <a:rPr lang="fr-FR" sz="2800" dirty="0" smtClean="0"/>
              <a:t>CI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-"/>
            </a:pPr>
            <a:r>
              <a:rPr lang="fr-FR" sz="2800" dirty="0" err="1" smtClean="0"/>
              <a:t>Trello</a:t>
            </a:r>
            <a:endParaRPr lang="fr-FR" sz="2800" dirty="0" smtClean="0"/>
          </a:p>
        </p:txBody>
      </p:sp>
      <p:pic>
        <p:nvPicPr>
          <p:cNvPr id="13" name="Image 12"/>
          <p:cNvPicPr>
            <a:picLocks noChangeAspect="1"/>
          </p:cNvPicPr>
          <p:nvPr/>
        </p:nvPicPr>
        <p:blipFill rotWithShape="1">
          <a:blip r:embed="rId3"/>
          <a:srcRect l="15473" t="25667" r="70240" b="67962"/>
          <a:stretch/>
        </p:blipFill>
        <p:spPr>
          <a:xfrm>
            <a:off x="5819286" y="5476715"/>
            <a:ext cx="5780106" cy="869965"/>
          </a:xfrm>
          <a:prstGeom prst="rect">
            <a:avLst/>
          </a:prstGeom>
        </p:spPr>
      </p:pic>
      <p:pic>
        <p:nvPicPr>
          <p:cNvPr id="2050" name="Picture 2" descr="Afficher l'image d'origin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3755" y="2039269"/>
            <a:ext cx="5645637" cy="3175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3034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Explication des </a:t>
            </a:r>
            <a:r>
              <a:rPr lang="fr-FR" dirty="0" smtClean="0"/>
              <a:t>règles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lnSpc>
                <a:spcPct val="100000"/>
              </a:lnSpc>
              <a:buFont typeface="Arial" panose="020B0604020202020204" pitchFamily="34" charset="0"/>
              <a:buChar char="-"/>
            </a:pPr>
            <a:r>
              <a:rPr lang="fr-FR" sz="2800" dirty="0"/>
              <a:t>Placement des </a:t>
            </a:r>
            <a:r>
              <a:rPr lang="fr-FR" sz="2800" dirty="0" smtClean="0"/>
              <a:t>personnages</a:t>
            </a:r>
            <a:endParaRPr lang="fr-FR" sz="2800" dirty="0"/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-"/>
            </a:pPr>
            <a:r>
              <a:rPr lang="fr-FR" sz="2800" dirty="0"/>
              <a:t>Points d’action et de </a:t>
            </a:r>
            <a:r>
              <a:rPr lang="fr-FR" sz="2800" dirty="0" smtClean="0"/>
              <a:t>mouvement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265EC-19DC-4B54-B757-504E897DE7EF}" type="slidenum">
              <a:rPr lang="fr-FR" smtClean="0"/>
              <a:t>4</a:t>
            </a:fld>
            <a:endParaRPr lang="fr-FR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3"/>
          <a:srcRect l="17906" t="21111" r="68916" b="56389"/>
          <a:stretch/>
        </p:blipFill>
        <p:spPr>
          <a:xfrm>
            <a:off x="6418580" y="2679877"/>
            <a:ext cx="4503420" cy="259525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769100" y="3086100"/>
            <a:ext cx="3787370" cy="558800"/>
          </a:xfrm>
          <a:prstGeom prst="rect">
            <a:avLst/>
          </a:prstGeom>
          <a:solidFill>
            <a:srgbClr val="E48312">
              <a:alpha val="3607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/>
          <p:cNvSpPr/>
          <p:nvPr/>
        </p:nvSpPr>
        <p:spPr>
          <a:xfrm>
            <a:off x="6769100" y="4572000"/>
            <a:ext cx="3787370" cy="558800"/>
          </a:xfrm>
          <a:prstGeom prst="rect">
            <a:avLst/>
          </a:prstGeom>
          <a:solidFill>
            <a:srgbClr val="E48312">
              <a:alpha val="3607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13436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personnages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buFont typeface="Arial" panose="020B0604020202020204" pitchFamily="34" charset="0"/>
              <a:buChar char="-"/>
            </a:pPr>
            <a:r>
              <a:rPr lang="fr-FR" sz="2800" dirty="0"/>
              <a:t>Les classes : </a:t>
            </a:r>
          </a:p>
          <a:p>
            <a:pPr lvl="2">
              <a:buFont typeface="Arial" panose="020B0604020202020204" pitchFamily="34" charset="0"/>
              <a:buChar char="-"/>
            </a:pPr>
            <a:r>
              <a:rPr lang="fr-FR" sz="2000" dirty="0"/>
              <a:t>Guerrier</a:t>
            </a:r>
          </a:p>
          <a:p>
            <a:pPr lvl="2">
              <a:buFont typeface="Arial" panose="020B0604020202020204" pitchFamily="34" charset="0"/>
              <a:buChar char="-"/>
            </a:pPr>
            <a:r>
              <a:rPr lang="fr-FR" sz="2000" dirty="0"/>
              <a:t>Archer</a:t>
            </a:r>
          </a:p>
          <a:p>
            <a:pPr lvl="2">
              <a:buFont typeface="Arial" panose="020B0604020202020204" pitchFamily="34" charset="0"/>
              <a:buChar char="-"/>
            </a:pPr>
            <a:r>
              <a:rPr lang="fr-FR" sz="2000" dirty="0"/>
              <a:t>Mage</a:t>
            </a:r>
          </a:p>
          <a:p>
            <a:pPr lvl="2">
              <a:buFont typeface="Arial" panose="020B0604020202020204" pitchFamily="34" charset="0"/>
              <a:buChar char="-"/>
            </a:pPr>
            <a:r>
              <a:rPr lang="fr-FR" sz="2000" dirty="0"/>
              <a:t>Voleur</a:t>
            </a:r>
          </a:p>
          <a:p>
            <a:pPr lvl="1">
              <a:buFont typeface="Arial" panose="020B0604020202020204" pitchFamily="34" charset="0"/>
              <a:buChar char="-"/>
            </a:pPr>
            <a:r>
              <a:rPr lang="fr-FR" sz="2800" dirty="0"/>
              <a:t>Les attaques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265EC-19DC-4B54-B757-504E897DE7EF}" type="slidenum">
              <a:rPr lang="fr-FR" smtClean="0"/>
              <a:t>5</a:t>
            </a:fld>
            <a:endParaRPr lang="fr-FR"/>
          </a:p>
        </p:txBody>
      </p:sp>
      <p:sp>
        <p:nvSpPr>
          <p:cNvPr id="5" name="ZoneTexte 4"/>
          <p:cNvSpPr txBox="1"/>
          <p:nvPr/>
        </p:nvSpPr>
        <p:spPr>
          <a:xfrm>
            <a:off x="5746579" y="1817529"/>
            <a:ext cx="310566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52000">
              <a:buFont typeface="Arial" panose="020B0604020202020204" pitchFamily="34" charset="0"/>
              <a:buChar char="-"/>
            </a:pPr>
            <a:r>
              <a:rPr lang="fr-F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Caractéristiques </a:t>
            </a:r>
            <a:r>
              <a:rPr lang="fr-F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de classe</a:t>
            </a:r>
          </a:p>
          <a:p>
            <a:pPr marL="742950" lvl="1" indent="-252000">
              <a:buFont typeface="Arial" panose="020B0604020202020204" pitchFamily="34" charset="0"/>
              <a:buChar char="-"/>
            </a:pPr>
            <a:r>
              <a:rPr lang="fr-F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Nom de la classe</a:t>
            </a:r>
          </a:p>
          <a:p>
            <a:pPr marL="742950" lvl="1" indent="-252000">
              <a:buFont typeface="Arial" panose="020B0604020202020204" pitchFamily="34" charset="0"/>
              <a:buChar char="-"/>
            </a:pPr>
            <a:r>
              <a:rPr lang="fr-F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Points de vie maximum</a:t>
            </a:r>
          </a:p>
          <a:p>
            <a:pPr marL="742950" lvl="1" indent="-252000">
              <a:buFont typeface="Arial" panose="020B0604020202020204" pitchFamily="34" charset="0"/>
              <a:buChar char="-"/>
            </a:pPr>
            <a:r>
              <a:rPr lang="fr-F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Points de vie actuels</a:t>
            </a:r>
          </a:p>
          <a:p>
            <a:pPr marL="742950" lvl="1" indent="-252000">
              <a:buFont typeface="Arial" panose="020B0604020202020204" pitchFamily="34" charset="0"/>
              <a:buChar char="-"/>
            </a:pPr>
            <a:r>
              <a:rPr lang="fr-F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Points d'action</a:t>
            </a:r>
          </a:p>
          <a:p>
            <a:pPr marL="742950" lvl="1" indent="-252000">
              <a:buFont typeface="Arial" panose="020B0604020202020204" pitchFamily="34" charset="0"/>
              <a:buChar char="-"/>
            </a:pPr>
            <a:r>
              <a:rPr lang="fr-F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Points de mouvement </a:t>
            </a:r>
          </a:p>
          <a:p>
            <a:pPr marL="742950" lvl="1" indent="-252000">
              <a:buFont typeface="Arial" panose="020B0604020202020204" pitchFamily="34" charset="0"/>
              <a:buChar char="-"/>
            </a:pPr>
            <a:r>
              <a:rPr lang="fr-F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Coordonnées</a:t>
            </a:r>
          </a:p>
          <a:p>
            <a:pPr marL="742950" lvl="1" indent="-252000">
              <a:buFont typeface="Arial" panose="020B0604020202020204" pitchFamily="34" charset="0"/>
              <a:buChar char="-"/>
            </a:pPr>
            <a:r>
              <a:rPr lang="fr-F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Team</a:t>
            </a:r>
          </a:p>
          <a:p>
            <a:pPr marL="742950" lvl="1" indent="-252000">
              <a:buFont typeface="Arial" panose="020B0604020202020204" pitchFamily="34" charset="0"/>
              <a:buChar char="-"/>
            </a:pPr>
            <a:r>
              <a:rPr lang="fr-F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Attaques</a:t>
            </a:r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8347625" y="4071293"/>
            <a:ext cx="358177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-"/>
            </a:pPr>
            <a:r>
              <a:rPr lang="fr-F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Caractéristiques d’attaque</a:t>
            </a:r>
            <a:endParaRPr lang="fr-FR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-"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Nom de l’attaque</a:t>
            </a:r>
          </a:p>
          <a:p>
            <a:pPr marL="742950" lvl="1" indent="-285750">
              <a:buFont typeface="Arial" panose="020B0604020202020204" pitchFamily="34" charset="0"/>
              <a:buChar char="-"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Distance max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-"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Distance min</a:t>
            </a:r>
          </a:p>
          <a:p>
            <a:pPr marL="742950" lvl="1" indent="-285750">
              <a:buFont typeface="Arial" panose="020B0604020202020204" pitchFamily="34" charset="0"/>
              <a:buChar char="-"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Coup en Points 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d’action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-"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Zone de 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dommages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</a:p>
          <a:p>
            <a:pPr marL="742950" lvl="1" indent="-285750">
              <a:buFont typeface="Arial" panose="020B0604020202020204" pitchFamily="34" charset="0"/>
              <a:buChar char="-"/>
            </a:pPr>
            <a:r>
              <a:rPr lang="fr-F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Seulement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en face</a:t>
            </a:r>
          </a:p>
          <a:p>
            <a:pPr marL="742950" lvl="1" indent="-285750">
              <a:buFont typeface="Arial" panose="020B0604020202020204" pitchFamily="34" charset="0"/>
              <a:buChar char="-"/>
            </a:pPr>
            <a:r>
              <a:rPr lang="fr-F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Effets</a:t>
            </a:r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4" name="Flèche droite 23"/>
          <p:cNvSpPr/>
          <p:nvPr/>
        </p:nvSpPr>
        <p:spPr>
          <a:xfrm>
            <a:off x="7573905" y="4027778"/>
            <a:ext cx="673100" cy="3992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x2</a:t>
            </a:r>
            <a:endParaRPr lang="fr-FR" dirty="0"/>
          </a:p>
        </p:txBody>
      </p:sp>
      <p:grpSp>
        <p:nvGrpSpPr>
          <p:cNvPr id="28" name="Groupe 27"/>
          <p:cNvGrpSpPr/>
          <p:nvPr/>
        </p:nvGrpSpPr>
        <p:grpSpPr>
          <a:xfrm>
            <a:off x="4972860" y="1831214"/>
            <a:ext cx="3763095" cy="4414381"/>
            <a:chOff x="3799929" y="1859419"/>
            <a:chExt cx="3763095" cy="4414381"/>
          </a:xfrm>
        </p:grpSpPr>
        <p:sp>
          <p:nvSpPr>
            <p:cNvPr id="26" name="Demi-tour 25"/>
            <p:cNvSpPr/>
            <p:nvPr/>
          </p:nvSpPr>
          <p:spPr>
            <a:xfrm rot="16200000">
              <a:off x="2253760" y="3405588"/>
              <a:ext cx="4414381" cy="1322043"/>
            </a:xfrm>
            <a:prstGeom prst="uturnArrow">
              <a:avLst>
                <a:gd name="adj1" fmla="val 9629"/>
                <a:gd name="adj2" fmla="val 12992"/>
                <a:gd name="adj3" fmla="val 25000"/>
                <a:gd name="adj4" fmla="val 56238"/>
                <a:gd name="adj5" fmla="val 62535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5041106" y="6148388"/>
              <a:ext cx="2521918" cy="12541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468918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2"/>
          <a:srcRect l="17853" t="21746" r="68967" b="44250"/>
          <a:stretch/>
        </p:blipFill>
        <p:spPr>
          <a:xfrm>
            <a:off x="6866957" y="2108442"/>
            <a:ext cx="4017030" cy="3497943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Affichage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-"/>
            </a:pPr>
            <a:r>
              <a:rPr lang="fr-FR" dirty="0"/>
              <a:t> </a:t>
            </a:r>
            <a:r>
              <a:rPr lang="fr-FR" dirty="0" smtClean="0"/>
              <a:t>Couleurs</a:t>
            </a:r>
          </a:p>
          <a:p>
            <a:pPr>
              <a:buFont typeface="Arial" panose="020B0604020202020204" pitchFamily="34" charset="0"/>
              <a:buChar char="-"/>
            </a:pPr>
            <a:r>
              <a:rPr lang="fr-FR" dirty="0" smtClean="0"/>
              <a:t> Informations affichées</a:t>
            </a:r>
          </a:p>
          <a:p>
            <a:pPr>
              <a:buFont typeface="Arial" panose="020B0604020202020204" pitchFamily="34" charset="0"/>
              <a:buChar char="-"/>
            </a:pPr>
            <a:r>
              <a:rPr lang="fr-FR" dirty="0"/>
              <a:t> </a:t>
            </a:r>
            <a:r>
              <a:rPr lang="fr-FR" dirty="0" smtClean="0"/>
              <a:t>Informations stockées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265EC-19DC-4B54-B757-504E897DE7EF}" type="slidenum">
              <a:rPr lang="fr-FR" smtClean="0"/>
              <a:t>6</a:t>
            </a:fld>
            <a:endParaRPr lang="fr-FR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3"/>
          <a:srcRect l="17813" t="21818" r="64874" b="44148"/>
          <a:stretch/>
        </p:blipFill>
        <p:spPr>
          <a:xfrm>
            <a:off x="6866957" y="2108442"/>
            <a:ext cx="5276850" cy="3501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903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Modularité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SzPts val="2400"/>
              <a:buFont typeface="Arial" panose="020B0604020202020204" pitchFamily="34" charset="0"/>
              <a:buChar char="-"/>
            </a:pPr>
            <a:r>
              <a:rPr lang="fr-FR" dirty="0" smtClean="0"/>
              <a:t> Création de </a:t>
            </a:r>
            <a:r>
              <a:rPr lang="fr-FR" dirty="0"/>
              <a:t>personnages </a:t>
            </a:r>
            <a:r>
              <a:rPr lang="fr-FR" dirty="0" smtClean="0"/>
              <a:t>génériques</a:t>
            </a:r>
            <a:endParaRPr lang="fr-FR" dirty="0" smtClean="0"/>
          </a:p>
          <a:p>
            <a:pPr lvl="1">
              <a:buSzPts val="2400"/>
              <a:buFont typeface="Arial" panose="020B0604020202020204" pitchFamily="34" charset="0"/>
              <a:buChar char="-"/>
            </a:pPr>
            <a:r>
              <a:rPr lang="fr-FR" dirty="0">
                <a:solidFill>
                  <a:srgbClr val="2C3E50"/>
                </a:solidFill>
              </a:rPr>
              <a:t>V</a:t>
            </a:r>
            <a:r>
              <a:rPr lang="fr-FR" dirty="0" smtClean="0">
                <a:solidFill>
                  <a:srgbClr val="2C3E50"/>
                </a:solidFill>
              </a:rPr>
              <a:t>ia sauvegarde</a:t>
            </a:r>
          </a:p>
          <a:p>
            <a:pPr lvl="1">
              <a:buSzPts val="2400"/>
              <a:buFont typeface="Arial" panose="020B0604020202020204" pitchFamily="34" charset="0"/>
              <a:buChar char="-"/>
            </a:pPr>
            <a:r>
              <a:rPr lang="fr-FR" dirty="0" smtClean="0">
                <a:solidFill>
                  <a:srgbClr val="2C3E50"/>
                </a:solidFill>
              </a:rPr>
              <a:t>Dans le code</a:t>
            </a:r>
          </a:p>
          <a:p>
            <a:pPr>
              <a:buSzPts val="2400"/>
              <a:buFont typeface="Arial" panose="020B0604020202020204" pitchFamily="34" charset="0"/>
              <a:buChar char="-"/>
            </a:pPr>
            <a:r>
              <a:rPr lang="fr-FR" dirty="0"/>
              <a:t> Création </a:t>
            </a:r>
            <a:r>
              <a:rPr lang="fr-FR" dirty="0" smtClean="0"/>
              <a:t>des attaques</a:t>
            </a:r>
            <a:endParaRPr lang="fr-FR" dirty="0"/>
          </a:p>
          <a:p>
            <a:pPr lvl="1">
              <a:buSzPts val="2400"/>
              <a:buFont typeface="Arial" panose="020B0604020202020204" pitchFamily="34" charset="0"/>
              <a:buChar char="-"/>
            </a:pPr>
            <a:r>
              <a:rPr lang="fr-FR" dirty="0">
                <a:solidFill>
                  <a:srgbClr val="2C3E50"/>
                </a:solidFill>
              </a:rPr>
              <a:t>D</a:t>
            </a:r>
            <a:r>
              <a:rPr lang="fr-FR" dirty="0" smtClean="0">
                <a:solidFill>
                  <a:srgbClr val="2C3E50"/>
                </a:solidFill>
              </a:rPr>
              <a:t>ans </a:t>
            </a:r>
            <a:r>
              <a:rPr lang="fr-FR" dirty="0">
                <a:solidFill>
                  <a:srgbClr val="2C3E50"/>
                </a:solidFill>
              </a:rPr>
              <a:t>le </a:t>
            </a:r>
            <a:r>
              <a:rPr lang="fr-FR" dirty="0" smtClean="0">
                <a:solidFill>
                  <a:srgbClr val="2C3E50"/>
                </a:solidFill>
              </a:rPr>
              <a:t>code</a:t>
            </a:r>
          </a:p>
          <a:p>
            <a:pPr>
              <a:buSzPts val="2400"/>
              <a:buFont typeface="Arial" panose="020B0604020202020204" pitchFamily="34" charset="0"/>
              <a:buChar char="-"/>
            </a:pPr>
            <a:r>
              <a:rPr lang="fr-FR" dirty="0">
                <a:solidFill>
                  <a:srgbClr val="2C3E50"/>
                </a:solidFill>
              </a:rPr>
              <a:t>Inconvénient / </a:t>
            </a:r>
            <a:r>
              <a:rPr lang="fr-FR" dirty="0" smtClean="0">
                <a:solidFill>
                  <a:srgbClr val="2C3E50"/>
                </a:solidFill>
              </a:rPr>
              <a:t>Perspective</a:t>
            </a:r>
          </a:p>
          <a:p>
            <a:pPr lvl="1">
              <a:buSzPts val="2400"/>
              <a:buFont typeface="Arial" panose="020B0604020202020204" pitchFamily="34" charset="0"/>
              <a:buChar char="-"/>
            </a:pPr>
            <a:r>
              <a:rPr lang="fr-FR" dirty="0" smtClean="0">
                <a:solidFill>
                  <a:srgbClr val="2C3E50"/>
                </a:solidFill>
              </a:rPr>
              <a:t>Une attaque qui change l’attaque de sa cible</a:t>
            </a:r>
          </a:p>
          <a:p>
            <a:pPr lvl="1">
              <a:buSzPts val="2400"/>
              <a:buFont typeface="Arial" panose="020B0604020202020204" pitchFamily="34" charset="0"/>
              <a:buChar char="-"/>
            </a:pPr>
            <a:r>
              <a:rPr lang="fr-FR" dirty="0" smtClean="0">
                <a:solidFill>
                  <a:srgbClr val="2C3E50"/>
                </a:solidFill>
              </a:rPr>
              <a:t>Chargement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265EC-19DC-4B54-B757-504E897DE7EF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8553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/>
          <p:cNvPicPr>
            <a:picLocks noChangeAspect="1"/>
          </p:cNvPicPr>
          <p:nvPr/>
        </p:nvPicPr>
        <p:blipFill rotWithShape="1">
          <a:blip r:embed="rId2"/>
          <a:srcRect l="17906" t="21389" r="68875" b="44167"/>
          <a:stretch/>
        </p:blipFill>
        <p:spPr>
          <a:xfrm>
            <a:off x="6689724" y="1847920"/>
            <a:ext cx="4908301" cy="4316520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 rotWithShape="1">
          <a:blip r:embed="rId3"/>
          <a:srcRect l="17904" t="75185" r="74361" b="13333"/>
          <a:stretch/>
        </p:blipFill>
        <p:spPr>
          <a:xfrm>
            <a:off x="7120211" y="3024611"/>
            <a:ext cx="3628458" cy="1814229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Jeux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265EC-19DC-4B54-B757-504E897DE7EF}" type="slidenum">
              <a:rPr lang="fr-FR" smtClean="0"/>
              <a:t>8</a:t>
            </a:fld>
            <a:endParaRPr lang="fr-FR"/>
          </a:p>
        </p:txBody>
      </p:sp>
      <p:sp>
        <p:nvSpPr>
          <p:cNvPr id="8" name="Espace réservé du contenu 7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2289880"/>
          </a:xfrm>
        </p:spPr>
        <p:txBody>
          <a:bodyPr>
            <a:normAutofit fontScale="92500" lnSpcReduction="20000"/>
          </a:bodyPr>
          <a:lstStyle/>
          <a:p>
            <a:pPr>
              <a:buFont typeface="Arial" panose="020B0604020202020204" pitchFamily="34" charset="0"/>
              <a:buChar char="-"/>
            </a:pPr>
            <a:r>
              <a:rPr lang="fr-FR" sz="2400" dirty="0" smtClean="0"/>
              <a:t> Gestion </a:t>
            </a:r>
            <a:r>
              <a:rPr lang="fr-FR" sz="2400" dirty="0"/>
              <a:t>de la </a:t>
            </a:r>
            <a:r>
              <a:rPr lang="fr-FR" sz="2400" dirty="0" smtClean="0"/>
              <a:t>partie</a:t>
            </a:r>
          </a:p>
          <a:p>
            <a:pPr marL="274320" lvl="2" indent="-91440">
              <a:spcBef>
                <a:spcPts val="1200"/>
              </a:spcBef>
              <a:spcAft>
                <a:spcPts val="200"/>
              </a:spcAft>
              <a:buSzPct val="100000"/>
              <a:buFont typeface="Arial" panose="020B0604020202020204" pitchFamily="34" charset="0"/>
              <a:buChar char="-"/>
            </a:pPr>
            <a:r>
              <a:rPr lang="fr-FR" sz="1700" dirty="0"/>
              <a:t>Gestion du </a:t>
            </a:r>
            <a:r>
              <a:rPr lang="fr-FR" sz="1700" dirty="0" smtClean="0"/>
              <a:t>tour</a:t>
            </a:r>
          </a:p>
          <a:p>
            <a:pPr lvl="2">
              <a:buFont typeface="Arial" panose="020B0604020202020204" pitchFamily="34" charset="0"/>
              <a:buChar char="-"/>
            </a:pPr>
            <a:r>
              <a:rPr lang="fr-FR" sz="1700" dirty="0"/>
              <a:t>Gestion du personnage</a:t>
            </a:r>
          </a:p>
          <a:p>
            <a:pPr lvl="3">
              <a:buFont typeface="Arial" panose="020B0604020202020204" pitchFamily="34" charset="0"/>
              <a:buChar char="-"/>
            </a:pPr>
            <a:r>
              <a:rPr lang="fr-FR" sz="1700" dirty="0"/>
              <a:t>Déplacement</a:t>
            </a:r>
          </a:p>
          <a:p>
            <a:pPr lvl="3">
              <a:buFont typeface="Arial" panose="020B0604020202020204" pitchFamily="34" charset="0"/>
              <a:buChar char="-"/>
            </a:pPr>
            <a:r>
              <a:rPr lang="fr-FR" sz="1700" dirty="0"/>
              <a:t>Attaque</a:t>
            </a:r>
          </a:p>
          <a:p>
            <a:pPr lvl="3">
              <a:buFont typeface="Arial" panose="020B0604020202020204" pitchFamily="34" charset="0"/>
              <a:buChar char="-"/>
            </a:pPr>
            <a:r>
              <a:rPr lang="fr-FR" sz="1700" dirty="0"/>
              <a:t>Passage du tour</a:t>
            </a:r>
          </a:p>
          <a:p>
            <a:pPr lvl="3">
              <a:buFont typeface="Arial" panose="020B0604020202020204" pitchFamily="34" charset="0"/>
              <a:buChar char="-"/>
            </a:pPr>
            <a:r>
              <a:rPr lang="fr-FR" sz="1700" dirty="0" smtClean="0"/>
              <a:t>Sauvegarde</a:t>
            </a:r>
          </a:p>
          <a:p>
            <a:pPr lvl="3">
              <a:buFont typeface="Arial" panose="020B0604020202020204" pitchFamily="34" charset="0"/>
              <a:buChar char="-"/>
            </a:pPr>
            <a:r>
              <a:rPr lang="fr-FR" sz="1700" dirty="0" smtClean="0"/>
              <a:t>Menu principal</a:t>
            </a:r>
          </a:p>
          <a:p>
            <a:pPr marL="457200" lvl="3" indent="-91440">
              <a:spcBef>
                <a:spcPts val="1200"/>
              </a:spcBef>
              <a:spcAft>
                <a:spcPts val="200"/>
              </a:spcAft>
              <a:buSzPct val="100000"/>
              <a:buFont typeface="Arial" panose="020B0604020202020204" pitchFamily="34" charset="0"/>
              <a:buChar char="-"/>
            </a:pPr>
            <a:endParaRPr lang="fr-FR" dirty="0"/>
          </a:p>
          <a:p>
            <a:pPr>
              <a:buFont typeface="Arial" panose="020B0604020202020204" pitchFamily="34" charset="0"/>
              <a:buChar char="-"/>
            </a:pPr>
            <a:endParaRPr lang="fr-FR" dirty="0"/>
          </a:p>
          <a:p>
            <a:endParaRPr lang="fr-FR" dirty="0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 rotWithShape="1">
          <a:blip r:embed="rId4"/>
          <a:srcRect l="17875" t="52254" r="75000" b="40432"/>
          <a:stretch/>
        </p:blipFill>
        <p:spPr>
          <a:xfrm>
            <a:off x="7120211" y="3024612"/>
            <a:ext cx="3531218" cy="1223538"/>
          </a:xfrm>
          <a:prstGeom prst="rect">
            <a:avLst/>
          </a:prstGeom>
        </p:spPr>
      </p:pic>
      <p:grpSp>
        <p:nvGrpSpPr>
          <p:cNvPr id="3" name="Groupe 2"/>
          <p:cNvGrpSpPr/>
          <p:nvPr/>
        </p:nvGrpSpPr>
        <p:grpSpPr>
          <a:xfrm>
            <a:off x="1515409" y="1898620"/>
            <a:ext cx="9744075" cy="4163852"/>
            <a:chOff x="1514476" y="1991012"/>
            <a:chExt cx="9744075" cy="4163852"/>
          </a:xfrm>
        </p:grpSpPr>
        <p:pic>
          <p:nvPicPr>
            <p:cNvPr id="17" name="Image 16"/>
            <p:cNvPicPr>
              <a:picLocks noChangeAspect="1"/>
            </p:cNvPicPr>
            <p:nvPr/>
          </p:nvPicPr>
          <p:blipFill rotWithShape="1">
            <a:blip r:embed="rId5"/>
            <a:srcRect l="28412" t="18360" r="50953" b="62028"/>
            <a:stretch/>
          </p:blipFill>
          <p:spPr>
            <a:xfrm>
              <a:off x="6689725" y="1991012"/>
              <a:ext cx="4568826" cy="2442565"/>
            </a:xfrm>
            <a:prstGeom prst="rect">
              <a:avLst/>
            </a:prstGeom>
          </p:spPr>
        </p:pic>
        <p:pic>
          <p:nvPicPr>
            <p:cNvPr id="14" name="Image 13"/>
            <p:cNvPicPr>
              <a:picLocks noChangeAspect="1"/>
            </p:cNvPicPr>
            <p:nvPr/>
          </p:nvPicPr>
          <p:blipFill rotWithShape="1">
            <a:blip r:embed="rId6"/>
            <a:srcRect l="18000" t="55834" r="50031" b="27434"/>
            <a:stretch/>
          </p:blipFill>
          <p:spPr>
            <a:xfrm>
              <a:off x="1514476" y="4433577"/>
              <a:ext cx="9744075" cy="172128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89946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IA vs IA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-"/>
            </a:pPr>
            <a:r>
              <a:rPr lang="fr-FR" dirty="0" smtClean="0"/>
              <a:t> Le But</a:t>
            </a:r>
          </a:p>
          <a:p>
            <a:pPr lvl="1">
              <a:buFont typeface="Arial" panose="020B0604020202020204" pitchFamily="34" charset="0"/>
              <a:buChar char="-"/>
            </a:pPr>
            <a:r>
              <a:rPr lang="fr-FR" dirty="0" smtClean="0"/>
              <a:t>L'apprentissage (langage LUA)</a:t>
            </a:r>
          </a:p>
          <a:p>
            <a:pPr>
              <a:buFont typeface="Arial" panose="020B0604020202020204" pitchFamily="34" charset="0"/>
              <a:buChar char="-"/>
            </a:pPr>
            <a:r>
              <a:rPr lang="fr-FR" dirty="0" smtClean="0"/>
              <a:t> 20 </a:t>
            </a:r>
            <a:r>
              <a:rPr lang="fr-FR" dirty="0"/>
              <a:t>fonctions </a:t>
            </a:r>
            <a:r>
              <a:rPr lang="fr-FR" dirty="0" smtClean="0"/>
              <a:t>:</a:t>
            </a:r>
          </a:p>
          <a:p>
            <a:pPr lvl="1">
              <a:buFont typeface="Arial" panose="020B0604020202020204" pitchFamily="34" charset="0"/>
              <a:buChar char="-"/>
            </a:pPr>
            <a:r>
              <a:rPr lang="fr-FR" dirty="0" err="1" smtClean="0"/>
              <a:t>placePerso</a:t>
            </a:r>
            <a:r>
              <a:rPr lang="fr-FR" dirty="0" smtClean="0"/>
              <a:t>()</a:t>
            </a:r>
          </a:p>
          <a:p>
            <a:pPr lvl="1">
              <a:buFont typeface="Arial" panose="020B0604020202020204" pitchFamily="34" charset="0"/>
              <a:buChar char="-"/>
            </a:pPr>
            <a:r>
              <a:rPr lang="fr-FR" dirty="0" err="1" smtClean="0"/>
              <a:t>getCood</a:t>
            </a:r>
            <a:r>
              <a:rPr lang="fr-FR" dirty="0" smtClean="0"/>
              <a:t>()</a:t>
            </a:r>
          </a:p>
          <a:p>
            <a:pPr lvl="1">
              <a:buFont typeface="Arial" panose="020B0604020202020204" pitchFamily="34" charset="0"/>
              <a:buChar char="-"/>
            </a:pPr>
            <a:r>
              <a:rPr lang="fr-FR" dirty="0" err="1" smtClean="0"/>
              <a:t>getLife</a:t>
            </a:r>
            <a:r>
              <a:rPr lang="fr-FR" dirty="0" smtClean="0"/>
              <a:t>()</a:t>
            </a:r>
          </a:p>
          <a:p>
            <a:pPr lvl="1">
              <a:buFont typeface="Arial" panose="020B0604020202020204" pitchFamily="34" charset="0"/>
              <a:buChar char="-"/>
            </a:pPr>
            <a:endParaRPr lang="fr-FR" dirty="0"/>
          </a:p>
          <a:p>
            <a:pPr lvl="1">
              <a:buFont typeface="Arial" panose="020B0604020202020204" pitchFamily="34" charset="0"/>
              <a:buChar char="-"/>
            </a:pPr>
            <a:r>
              <a:rPr lang="fr-FR" dirty="0" err="1" smtClean="0"/>
              <a:t>getNearestEnemy</a:t>
            </a:r>
            <a:r>
              <a:rPr lang="fr-FR" dirty="0" smtClean="0"/>
              <a:t>()</a:t>
            </a:r>
          </a:p>
          <a:p>
            <a:pPr lvl="1">
              <a:buFont typeface="Arial" panose="020B0604020202020204" pitchFamily="34" charset="0"/>
              <a:buChar char="-"/>
            </a:pPr>
            <a:r>
              <a:rPr lang="fr-FR" dirty="0" err="1" smtClean="0"/>
              <a:t>getPathLength</a:t>
            </a:r>
            <a:r>
              <a:rPr lang="fr-FR" dirty="0" smtClean="0"/>
              <a:t>()</a:t>
            </a:r>
          </a:p>
          <a:p>
            <a:pPr lvl="1">
              <a:buFont typeface="Arial" panose="020B0604020202020204" pitchFamily="34" charset="0"/>
              <a:buChar char="-"/>
            </a:pPr>
            <a:r>
              <a:rPr lang="fr-FR" dirty="0" err="1" smtClean="0"/>
              <a:t>isAlly</a:t>
            </a:r>
            <a:r>
              <a:rPr lang="fr-FR" dirty="0" smtClean="0"/>
              <a:t>()</a:t>
            </a:r>
          </a:p>
          <a:p>
            <a:pPr lvl="1">
              <a:buFont typeface="Arial" panose="020B0604020202020204" pitchFamily="34" charset="0"/>
              <a:buChar char="-"/>
            </a:pPr>
            <a:endParaRPr lang="fr-FR" dirty="0"/>
          </a:p>
          <a:p>
            <a:pPr lvl="1">
              <a:buFont typeface="Arial" panose="020B0604020202020204" pitchFamily="34" charset="0"/>
              <a:buChar char="-"/>
            </a:pPr>
            <a:r>
              <a:rPr lang="fr-FR" dirty="0" err="1" smtClean="0"/>
              <a:t>moveToward</a:t>
            </a:r>
            <a:r>
              <a:rPr lang="fr-FR" dirty="0" smtClean="0"/>
              <a:t>()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265EC-19DC-4B54-B757-504E897DE7EF}" type="slidenum">
              <a:rPr lang="fr-FR" smtClean="0"/>
              <a:t>9</a:t>
            </a:fld>
            <a:endParaRPr lang="fr-FR"/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3050854" y="2949849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Arial" panose="020B0604020202020204" pitchFamily="34" charset="0"/>
              <a:buChar char="-"/>
            </a:pPr>
            <a:r>
              <a:rPr lang="fr-FR" dirty="0" err="1" smtClean="0"/>
              <a:t>getRangeCost</a:t>
            </a:r>
            <a:r>
              <a:rPr lang="fr-FR" dirty="0" smtClean="0"/>
              <a:t>()</a:t>
            </a:r>
          </a:p>
          <a:p>
            <a:pPr lvl="1">
              <a:buFont typeface="Arial" panose="020B0604020202020204" pitchFamily="34" charset="0"/>
              <a:buChar char="-"/>
            </a:pPr>
            <a:r>
              <a:rPr lang="fr-FR" dirty="0" err="1" smtClean="0"/>
              <a:t>useWeaponOnCell</a:t>
            </a:r>
            <a:r>
              <a:rPr lang="fr-FR" dirty="0" smtClean="0"/>
              <a:t>()</a:t>
            </a:r>
          </a:p>
          <a:p>
            <a:pPr lvl="1">
              <a:buFont typeface="Arial" panose="020B0604020202020204" pitchFamily="34" charset="0"/>
              <a:buChar char="-"/>
            </a:pPr>
            <a:r>
              <a:rPr lang="fr-FR" dirty="0" smtClean="0"/>
              <a:t>….</a:t>
            </a:r>
            <a:endParaRPr lang="fr-FR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3"/>
          <a:srcRect l="62813" t="28290" r="22937" b="64445"/>
          <a:stretch/>
        </p:blipFill>
        <p:spPr>
          <a:xfrm>
            <a:off x="6739254" y="3715320"/>
            <a:ext cx="5198745" cy="894490"/>
          </a:xfrm>
          <a:prstGeom prst="rect">
            <a:avLst/>
          </a:prstGeom>
        </p:spPr>
      </p:pic>
      <p:sp>
        <p:nvSpPr>
          <p:cNvPr id="9" name="Espace réservé du contenu 2"/>
          <p:cNvSpPr txBox="1">
            <a:spLocks/>
          </p:cNvSpPr>
          <p:nvPr/>
        </p:nvSpPr>
        <p:spPr>
          <a:xfrm>
            <a:off x="6517640" y="2618987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-"/>
            </a:pPr>
            <a:r>
              <a:rPr lang="fr-FR" dirty="0" smtClean="0"/>
              <a:t> </a:t>
            </a:r>
            <a:r>
              <a:rPr lang="fr-FR" dirty="0" err="1" smtClean="0"/>
              <a:t>Debug</a:t>
            </a:r>
            <a:r>
              <a:rPr lang="fr-FR" dirty="0" smtClean="0"/>
              <a:t>  :</a:t>
            </a:r>
            <a:endParaRPr lang="fr-FR" dirty="0"/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 rotWithShape="1">
          <a:blip r:embed="rId4"/>
          <a:srcRect l="62813" t="58073" r="18999" b="33889"/>
          <a:stretch/>
        </p:blipFill>
        <p:spPr>
          <a:xfrm>
            <a:off x="4429897" y="4857535"/>
            <a:ext cx="7508102" cy="1119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45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étrospective">
  <a:themeElements>
    <a:clrScheme name="Rétrospective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étrospectiv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étrospective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446</TotalTime>
  <Words>258</Words>
  <Application>Microsoft Office PowerPoint</Application>
  <PresentationFormat>Grand écran</PresentationFormat>
  <Paragraphs>111</Paragraphs>
  <Slides>12</Slides>
  <Notes>5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Wingdings</vt:lpstr>
      <vt:lpstr>Rétrospective</vt:lpstr>
      <vt:lpstr>Tactics Arena Like</vt:lpstr>
      <vt:lpstr>Introduction</vt:lpstr>
      <vt:lpstr>Outils de travail</vt:lpstr>
      <vt:lpstr>Explication des règles</vt:lpstr>
      <vt:lpstr>Les personnages</vt:lpstr>
      <vt:lpstr>Affichage</vt:lpstr>
      <vt:lpstr>Modularité</vt:lpstr>
      <vt:lpstr>Jeux</vt:lpstr>
      <vt:lpstr>IA vs IA</vt:lpstr>
      <vt:lpstr>IA vs IA</vt:lpstr>
      <vt:lpstr>SDL</vt:lpstr>
      <vt:lpstr>Conclusion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Tactics Arena Like</dc:title>
  <dc:creator>Pierre</dc:creator>
  <cp:lastModifiedBy>Pierre</cp:lastModifiedBy>
  <cp:revision>48</cp:revision>
  <dcterms:created xsi:type="dcterms:W3CDTF">2016-01-04T20:17:29Z</dcterms:created>
  <dcterms:modified xsi:type="dcterms:W3CDTF">2016-01-12T12:44:26Z</dcterms:modified>
</cp:coreProperties>
</file>